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272" r:id="rId2"/>
    <p:sldId id="273" r:id="rId3"/>
    <p:sldId id="282" r:id="rId4"/>
    <p:sldId id="281" r:id="rId5"/>
    <p:sldId id="279" r:id="rId6"/>
    <p:sldId id="280" r:id="rId7"/>
    <p:sldId id="283" r:id="rId8"/>
    <p:sldId id="274" r:id="rId9"/>
    <p:sldId id="275" r:id="rId10"/>
    <p:sldId id="276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80"/>
    <a:srgbClr val="003399"/>
    <a:srgbClr val="6699FF"/>
    <a:srgbClr val="FFCC99"/>
    <a:srgbClr val="000000"/>
    <a:srgbClr val="00B050"/>
    <a:srgbClr val="FF0000"/>
    <a:srgbClr val="006600"/>
    <a:srgbClr val="0070C0"/>
    <a:srgbClr val="FFFF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65" autoAdjust="0"/>
    <p:restoredTop sz="89153" autoAdjust="0"/>
  </p:normalViewPr>
  <p:slideViewPr>
    <p:cSldViewPr>
      <p:cViewPr>
        <p:scale>
          <a:sx n="100" d="100"/>
          <a:sy n="100" d="100"/>
        </p:scale>
        <p:origin x="-72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9" d="100"/>
          <a:sy n="89" d="100"/>
        </p:scale>
        <p:origin x="-3126" y="-10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F99D7-41F5-4657-BC5C-4DE08C2CB10F}" type="datetimeFigureOut">
              <a:rPr lang="en-US" smtClean="0"/>
              <a:pPr/>
              <a:t>7/21/2011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767828-A21A-4AC6-A5C5-366AC1E0571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52E6F9-8E9C-4066-9BF2-D6F566752C81}" type="datetimeFigureOut">
              <a:rPr lang="en-US" smtClean="0"/>
              <a:pPr/>
              <a:t>7/21/2011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9F972C-AAE1-48BF-81FF-120664B7B9A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9F972C-AAE1-48BF-81FF-120664B7B9A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wmf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/>
        </p:nvSpPr>
        <p:spPr bwMode="auto">
          <a:xfrm rot="5400000">
            <a:off x="-2634457" y="2634457"/>
            <a:ext cx="6869113" cy="1600200"/>
          </a:xfrm>
          <a:prstGeom prst="rect">
            <a:avLst/>
          </a:prstGeom>
          <a:solidFill>
            <a:srgbClr val="96969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5" name="Picture 37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8488" y="6400800"/>
            <a:ext cx="544512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7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1800" y="6389688"/>
            <a:ext cx="2133600" cy="39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 descr="ESD_logo.eps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52600" y="6402388"/>
            <a:ext cx="1600200" cy="379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00200" y="1295400"/>
            <a:ext cx="7543800" cy="414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00200" y="0"/>
            <a:ext cx="7543800" cy="9144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00200" y="914400"/>
            <a:ext cx="6400800" cy="381000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4195C7-D7A1-4619-93E6-1BA43FC132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5150" y="0"/>
            <a:ext cx="1771650" cy="61261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0200" y="0"/>
            <a:ext cx="5162550" cy="61261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4195C7-D7A1-4619-93E6-1BA43FC132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4195C7-D7A1-4619-93E6-1BA43FC132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4195C7-D7A1-4619-93E6-1BA43FC132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600200"/>
            <a:ext cx="30099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0" y="1600200"/>
            <a:ext cx="30099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4195C7-D7A1-4619-93E6-1BA43FC132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52400"/>
            <a:ext cx="7086600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1143000"/>
            <a:ext cx="3429000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1905000"/>
            <a:ext cx="3429000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0200" y="1143000"/>
            <a:ext cx="3430347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0200" y="1905000"/>
            <a:ext cx="3430347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4195C7-D7A1-4619-93E6-1BA43FC132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4195C7-D7A1-4619-93E6-1BA43FC132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4195C7-D7A1-4619-93E6-1BA43FC132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4195C7-D7A1-4619-93E6-1BA43FC132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4195C7-D7A1-4619-93E6-1BA43FC132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00200" y="152400"/>
            <a:ext cx="7086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05000" y="1341438"/>
            <a:ext cx="69342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7338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C4195C7-D7A1-4619-93E6-1BA43FC132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 rot="5400000">
            <a:off x="-2634457" y="2634457"/>
            <a:ext cx="6869113" cy="1600200"/>
          </a:xfrm>
          <a:prstGeom prst="rect">
            <a:avLst/>
          </a:prstGeom>
          <a:solidFill>
            <a:srgbClr val="96969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2" name="Text Box 8"/>
          <p:cNvSpPr txBox="1">
            <a:spLocks noChangeArrowheads="1"/>
          </p:cNvSpPr>
          <p:nvPr/>
        </p:nvSpPr>
        <p:spPr bwMode="auto">
          <a:xfrm>
            <a:off x="76200" y="76200"/>
            <a:ext cx="3124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>
                <a:solidFill>
                  <a:schemeClr val="bg1"/>
                </a:solidFill>
                <a:latin typeface="Calibri" pitchFamily="34" charset="0"/>
              </a:rPr>
              <a:t>MASDAR CITY</a:t>
            </a:r>
            <a:r>
              <a:rPr lang="en-US" sz="2400">
                <a:solidFill>
                  <a:srgbClr val="EAEAEA"/>
                </a:solidFill>
              </a:rPr>
              <a:t> </a:t>
            </a:r>
          </a:p>
        </p:txBody>
      </p:sp>
      <p:pic>
        <p:nvPicPr>
          <p:cNvPr id="2" name="Picture 4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98488" y="6400800"/>
            <a:ext cx="544512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7"/>
          <p:cNvPicPr>
            <a:picLocks noChangeAspect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781800" y="6389688"/>
            <a:ext cx="2133600" cy="39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8" descr="ESD_logo.eps"/>
          <p:cNvPicPr>
            <a:picLocks noChangeAspect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752600" y="6402388"/>
            <a:ext cx="1600200" cy="379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2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Analysis Template &amp; 2D Visualization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21-July </a:t>
            </a:r>
            <a:r>
              <a:rPr lang="en-US" dirty="0" smtClean="0"/>
              <a:t>2011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Visualization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Proof-of-concept of Java implementation</a:t>
            </a:r>
          </a:p>
          <a:p>
            <a:pPr lvl="1"/>
            <a:r>
              <a:rPr lang="en-US" dirty="0" smtClean="0"/>
              <a:t>No problems with geometry operations or 2D graphics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Visualization gets cluttered with too much information</a:t>
            </a:r>
          </a:p>
          <a:p>
            <a:pPr lvl="1"/>
            <a:r>
              <a:rPr lang="en-US" dirty="0" smtClean="0"/>
              <a:t>Could add opacity slider for each object classification (node/edge/cell region, node/edge/cell)</a:t>
            </a:r>
          </a:p>
          <a:p>
            <a:r>
              <a:rPr lang="en-US" dirty="0" smtClean="0"/>
              <a:t>Layers are not displayed</a:t>
            </a:r>
          </a:p>
          <a:p>
            <a:pPr lvl="1"/>
            <a:r>
              <a:rPr lang="en-US" dirty="0" smtClean="0"/>
              <a:t>Could filter display by layer (e.g. tabs, checkboxes, etc.)</a:t>
            </a:r>
          </a:p>
          <a:p>
            <a:r>
              <a:rPr lang="en-US" dirty="0" smtClean="0"/>
              <a:t>No existing way to visualize inter-layer edges</a:t>
            </a:r>
          </a:p>
          <a:p>
            <a:pPr lvl="1"/>
            <a:r>
              <a:rPr lang="en-US" dirty="0" smtClean="0"/>
              <a:t>Requires 3D visualization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Analysis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“analysis template” is a common interface for writing behaviors</a:t>
            </a:r>
          </a:p>
          <a:p>
            <a:r>
              <a:rPr lang="en-US" dirty="0" smtClean="0"/>
              <a:t>Five properties (can be expanded):</a:t>
            </a:r>
          </a:p>
          <a:p>
            <a:pPr lvl="1"/>
            <a:r>
              <a:rPr lang="en-US" dirty="0" smtClean="0"/>
              <a:t>Name is used to identify behavior</a:t>
            </a:r>
          </a:p>
          <a:p>
            <a:pPr lvl="1"/>
            <a:r>
              <a:rPr lang="en-US" dirty="0" smtClean="0"/>
              <a:t>Description, units, and bounds provide</a:t>
            </a:r>
            <a:br>
              <a:rPr lang="en-US" dirty="0" smtClean="0"/>
            </a:br>
            <a:r>
              <a:rPr lang="en-US" dirty="0" smtClean="0"/>
              <a:t>human-readable details</a:t>
            </a:r>
          </a:p>
          <a:p>
            <a:pPr lvl="1"/>
            <a:r>
              <a:rPr lang="en-US" dirty="0" smtClean="0"/>
              <a:t>Value is dynamically assigned after</a:t>
            </a:r>
            <a:br>
              <a:rPr lang="en-US" dirty="0" smtClean="0"/>
            </a:br>
            <a:r>
              <a:rPr lang="en-US" dirty="0" smtClean="0"/>
              <a:t>evaluation (allows caching)</a:t>
            </a:r>
          </a:p>
          <a:p>
            <a:r>
              <a:rPr lang="en-US" dirty="0" smtClean="0"/>
              <a:t>Three methods (can be expanded):</a:t>
            </a:r>
          </a:p>
          <a:p>
            <a:pPr lvl="1"/>
            <a:r>
              <a:rPr lang="en-US" dirty="0" smtClean="0"/>
              <a:t>Constructor (initializes behavior)</a:t>
            </a:r>
          </a:p>
          <a:p>
            <a:pPr lvl="1"/>
            <a:r>
              <a:rPr lang="en-US" dirty="0" smtClean="0"/>
              <a:t>Evaluate function to assign and return value (sealed: cannot be edited – guarantees value is always updated)</a:t>
            </a:r>
          </a:p>
          <a:p>
            <a:pPr lvl="1"/>
            <a:r>
              <a:rPr lang="en-US" dirty="0" err="1" smtClean="0"/>
              <a:t>EvaluateImpl</a:t>
            </a:r>
            <a:r>
              <a:rPr lang="en-US" dirty="0" smtClean="0"/>
              <a:t> function (abstract and protected: must be custom-coded but can only be called by Evaluate)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858000" y="2133601"/>
            <a:ext cx="2133600" cy="2743200"/>
            <a:chOff x="2819400" y="1752601"/>
            <a:chExt cx="3657600" cy="1410789"/>
          </a:xfrm>
        </p:grpSpPr>
        <p:sp>
          <p:nvSpPr>
            <p:cNvPr id="6" name="Rectangle 5"/>
            <p:cNvSpPr/>
            <p:nvPr/>
          </p:nvSpPr>
          <p:spPr>
            <a:xfrm>
              <a:off x="2819400" y="1752601"/>
              <a:ext cx="3657600" cy="19594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dirty="0" smtClean="0">
                  <a:solidFill>
                    <a:schemeClr val="tx1"/>
                  </a:solidFill>
                </a:rPr>
                <a:t>Behavior</a:t>
              </a:r>
              <a:endParaRPr lang="en-US" sz="1400" i="1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819400" y="1948543"/>
              <a:ext cx="3657600" cy="58782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1400" dirty="0" smtClean="0">
                  <a:solidFill>
                    <a:schemeClr val="tx1"/>
                  </a:solidFill>
                </a:rPr>
                <a:t>+ name</a:t>
              </a:r>
            </a:p>
            <a:p>
              <a:r>
                <a:rPr lang="en-US" sz="1400" dirty="0" smtClean="0">
                  <a:solidFill>
                    <a:schemeClr val="tx1"/>
                  </a:solidFill>
                </a:rPr>
                <a:t>+ description</a:t>
              </a:r>
            </a:p>
            <a:p>
              <a:r>
                <a:rPr lang="en-US" sz="1400" dirty="0" smtClean="0">
                  <a:solidFill>
                    <a:schemeClr val="tx1"/>
                  </a:solidFill>
                </a:rPr>
                <a:t>+ units</a:t>
              </a:r>
            </a:p>
            <a:p>
              <a:r>
                <a:rPr lang="en-US" sz="1400" dirty="0" smtClean="0">
                  <a:solidFill>
                    <a:schemeClr val="tx1"/>
                  </a:solidFill>
                </a:rPr>
                <a:t>+ bounds</a:t>
              </a:r>
            </a:p>
            <a:p>
              <a:r>
                <a:rPr lang="en-US" sz="1400" dirty="0" smtClean="0">
                  <a:solidFill>
                    <a:schemeClr val="tx1"/>
                  </a:solidFill>
                </a:rPr>
                <a:t>+ value</a:t>
              </a:r>
            </a:p>
            <a:p>
              <a:endParaRPr 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819400" y="2536372"/>
              <a:ext cx="3657600" cy="62701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228600" indent="-228600"/>
              <a:r>
                <a:rPr lang="en-US" sz="1400" dirty="0" smtClean="0">
                  <a:solidFill>
                    <a:schemeClr val="tx1"/>
                  </a:solidFill>
                </a:rPr>
                <a:t>+ Behavior(name, description, units, bounds)</a:t>
              </a:r>
            </a:p>
            <a:p>
              <a:pPr marL="228600" indent="-228600"/>
              <a:r>
                <a:rPr lang="en-US" sz="1400" dirty="0" smtClean="0">
                  <a:solidFill>
                    <a:schemeClr val="tx1"/>
                  </a:solidFill>
                </a:rPr>
                <a:t>+ sealed Evaluate()</a:t>
              </a:r>
            </a:p>
            <a:p>
              <a:pPr marL="228600" indent="-228600"/>
              <a:r>
                <a:rPr lang="en-US" sz="1400" dirty="0" smtClean="0">
                  <a:solidFill>
                    <a:schemeClr val="tx1"/>
                  </a:solidFill>
                </a:rPr>
                <a:t># </a:t>
              </a:r>
              <a:r>
                <a:rPr lang="en-US" sz="1400" i="1" dirty="0" err="1" smtClean="0">
                  <a:solidFill>
                    <a:schemeClr val="tx1"/>
                  </a:solidFill>
                </a:rPr>
                <a:t>EvaluateImpl</a:t>
              </a:r>
              <a:r>
                <a:rPr lang="en-US" sz="1400" dirty="0" smtClean="0">
                  <a:solidFill>
                    <a:schemeClr val="tx1"/>
                  </a:solidFill>
                </a:rPr>
                <a:t>()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examples from the /_example directory:</a:t>
            </a:r>
          </a:p>
          <a:p>
            <a:pPr lvl="1"/>
            <a:r>
              <a:rPr lang="en-US" dirty="0" err="1" smtClean="0"/>
              <a:t>NumberResidentsCity.m</a:t>
            </a:r>
            <a:endParaRPr lang="en-US" dirty="0" smtClean="0"/>
          </a:p>
          <a:p>
            <a:pPr lvl="1"/>
            <a:r>
              <a:rPr lang="en-US" dirty="0" err="1" smtClean="0"/>
              <a:t>NumberResidentsCell.m</a:t>
            </a:r>
            <a:endParaRPr lang="en-US" dirty="0" smtClean="0"/>
          </a:p>
          <a:p>
            <a:pPr lvl="1"/>
            <a:r>
              <a:rPr lang="en-US" dirty="0" smtClean="0"/>
              <a:t>(Can be used after running </a:t>
            </a:r>
            <a:r>
              <a:rPr lang="en-US" dirty="0" err="1" smtClean="0"/>
              <a:t>mainTutorial_complete.m</a:t>
            </a:r>
            <a:r>
              <a:rPr lang="en-US" dirty="0" smtClean="0"/>
              <a:t>)</a:t>
            </a:r>
          </a:p>
          <a:p>
            <a:r>
              <a:rPr lang="en-US" dirty="0" smtClean="0"/>
              <a:t>Two examples from the /_tutorial directory:</a:t>
            </a:r>
          </a:p>
          <a:p>
            <a:pPr lvl="1"/>
            <a:r>
              <a:rPr lang="en-US" dirty="0" err="1" smtClean="0"/>
              <a:t>QuickestPath.m</a:t>
            </a:r>
            <a:endParaRPr lang="en-US" dirty="0" smtClean="0"/>
          </a:p>
          <a:p>
            <a:pPr lvl="1"/>
            <a:r>
              <a:rPr lang="en-US" dirty="0" err="1" smtClean="0"/>
              <a:t>ShortestPath.m</a:t>
            </a:r>
            <a:endParaRPr lang="en-US" dirty="0" smtClean="0"/>
          </a:p>
          <a:p>
            <a:pPr lvl="1"/>
            <a:r>
              <a:rPr lang="en-US" dirty="0" smtClean="0"/>
              <a:t>(Can be used after running </a:t>
            </a:r>
            <a:r>
              <a:rPr lang="en-US" dirty="0" err="1" smtClean="0"/>
              <a:t>mainExample.m</a:t>
            </a:r>
            <a:r>
              <a:rPr lang="en-US" dirty="0" smtClean="0"/>
              <a:t>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Number Residents (City-wide)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981200" y="1219200"/>
            <a:ext cx="2133600" cy="1447800"/>
            <a:chOff x="2819400" y="1752600"/>
            <a:chExt cx="3657600" cy="1447800"/>
          </a:xfrm>
        </p:grpSpPr>
        <p:sp>
          <p:nvSpPr>
            <p:cNvPr id="4" name="Rectangle 3"/>
            <p:cNvSpPr/>
            <p:nvPr/>
          </p:nvSpPr>
          <p:spPr>
            <a:xfrm>
              <a:off x="2819400" y="1752600"/>
              <a:ext cx="3657600" cy="381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</a:rPr>
                <a:t>NumberResidentsCity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2819400" y="2133600"/>
              <a:ext cx="3657600" cy="457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819400" y="2590800"/>
              <a:ext cx="3657600" cy="609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1400" dirty="0" smtClean="0">
                  <a:solidFill>
                    <a:schemeClr val="tx1"/>
                  </a:solidFill>
                </a:rPr>
                <a:t>+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NumberResidentsCity</a:t>
              </a:r>
              <a:r>
                <a:rPr lang="en-US" sz="1400" dirty="0" smtClean="0">
                  <a:solidFill>
                    <a:schemeClr val="tx1"/>
                  </a:solidFill>
                </a:rPr>
                <a:t>()</a:t>
              </a:r>
            </a:p>
            <a:p>
              <a:r>
                <a:rPr lang="en-US" sz="1400" dirty="0" smtClean="0">
                  <a:solidFill>
                    <a:schemeClr val="tx1"/>
                  </a:solidFill>
                </a:rPr>
                <a:t>#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EvaluateImpl</a:t>
              </a:r>
              <a:r>
                <a:rPr lang="en-US" sz="1400" dirty="0" smtClean="0">
                  <a:solidFill>
                    <a:schemeClr val="tx1"/>
                  </a:solidFill>
                </a:rPr>
                <a:t>(cell)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676400" y="3113544"/>
            <a:ext cx="7315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3399"/>
                </a:solidFill>
                <a:latin typeface="Courier New" pitchFamily="49" charset="0"/>
                <a:cs typeface="Courier New" pitchFamily="49" charset="0"/>
              </a:rPr>
              <a:t>function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EvaluateImpl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obj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0;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smtClean="0">
                <a:solidFill>
                  <a:srgbClr val="003399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s=1:length(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CityNet.instance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city.systems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solidFill>
                  <a:srgbClr val="003399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=1:length(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CityNet.instance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city.systems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(s).nodes)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node = systems(s).nodes(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resDen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node.GetNodeTypeAttributeValue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400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residentDensity</a:t>
            </a:r>
            <a:r>
              <a:rPr lang="en-US" sz="1400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400" dirty="0" smtClean="0">
                <a:solidFill>
                  <a:srgbClr val="003399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~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isempty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resDen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node.cell.GetArea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()*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resDen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400" dirty="0" smtClean="0">
                <a:solidFill>
                  <a:srgbClr val="003399"/>
                </a:solidFill>
                <a:latin typeface="Courier New" pitchFamily="49" charset="0"/>
                <a:cs typeface="Courier New" pitchFamily="49" charset="0"/>
              </a:rPr>
              <a:t>end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solidFill>
                  <a:srgbClr val="003399"/>
                </a:solidFill>
                <a:latin typeface="Courier New" pitchFamily="49" charset="0"/>
                <a:cs typeface="Courier New" pitchFamily="49" charset="0"/>
              </a:rPr>
              <a:t>end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smtClean="0">
                <a:solidFill>
                  <a:srgbClr val="003399"/>
                </a:solidFill>
                <a:latin typeface="Courier New" pitchFamily="49" charset="0"/>
                <a:cs typeface="Courier New" pitchFamily="49" charset="0"/>
              </a:rPr>
              <a:t>end</a:t>
            </a:r>
          </a:p>
          <a:p>
            <a:r>
              <a:rPr lang="en-US" sz="1400" dirty="0" smtClean="0">
                <a:solidFill>
                  <a:srgbClr val="003399"/>
                </a:solidFill>
                <a:latin typeface="Courier New" pitchFamily="49" charset="0"/>
                <a:cs typeface="Courier New" pitchFamily="49" charset="0"/>
              </a:rPr>
              <a:t>end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95800" y="1447800"/>
            <a:ext cx="4495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% example command-line usage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NumberResidentsCity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b.value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% []: not yet evaluated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pop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b.Evaluate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b.value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% stored copy of evaluation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67600" y="762000"/>
            <a:ext cx="1475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Calls </a:t>
            </a:r>
            <a:r>
              <a:rPr lang="en-US" dirty="0" err="1" smtClean="0">
                <a:solidFill>
                  <a:srgbClr val="FF0000"/>
                </a:solidFill>
              </a:rPr>
              <a:t>EvaluateImpl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1" name="Shape 10"/>
          <p:cNvCxnSpPr>
            <a:stCxn id="9" idx="2"/>
          </p:cNvCxnSpPr>
          <p:nvPr/>
        </p:nvCxnSpPr>
        <p:spPr>
          <a:xfrm rot="5400000">
            <a:off x="7092895" y="1097237"/>
            <a:ext cx="801469" cy="1423657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2: Number Residents (Cell Specific)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76400" y="3200400"/>
            <a:ext cx="73152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3399"/>
                </a:solidFill>
                <a:latin typeface="Courier New" pitchFamily="49" charset="0"/>
                <a:cs typeface="Courier New" pitchFamily="49" charset="0"/>
              </a:rPr>
              <a:t>function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EvaluateImpl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obj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0;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smtClean="0">
                <a:solidFill>
                  <a:srgbClr val="003399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s=1:length(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CityNet.instance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city.systems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solidFill>
                  <a:srgbClr val="003399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=1:length(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CityNet.instance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city.systems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(s).nodes)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node = systems(s).nodes(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400" dirty="0" smtClean="0">
                <a:solidFill>
                  <a:srgbClr val="003399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node.cell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obj.cell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resDen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node.GetNodeTypeAttributeValue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400" dirty="0" err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residentDensity</a:t>
            </a:r>
            <a:r>
              <a:rPr lang="en-US" sz="1400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solidFill>
                  <a:srgbClr val="003399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~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isempty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resDen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node.cell.GetArea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()*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resDen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smtClean="0">
                <a:solidFill>
                  <a:srgbClr val="003399"/>
                </a:solidFill>
                <a:latin typeface="Courier New" pitchFamily="49" charset="0"/>
                <a:cs typeface="Courier New" pitchFamily="49" charset="0"/>
              </a:rPr>
              <a:t>end</a:t>
            </a:r>
          </a:p>
          <a:p>
            <a:r>
              <a:rPr lang="en-US" sz="1400" dirty="0" smtClean="0">
                <a:solidFill>
                  <a:srgbClr val="003399"/>
                </a:solidFill>
                <a:latin typeface="Courier New" pitchFamily="49" charset="0"/>
                <a:cs typeface="Courier New" pitchFamily="49" charset="0"/>
              </a:rPr>
              <a:t>      end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solidFill>
                  <a:srgbClr val="003399"/>
                </a:solidFill>
                <a:latin typeface="Courier New" pitchFamily="49" charset="0"/>
                <a:cs typeface="Courier New" pitchFamily="49" charset="0"/>
              </a:rPr>
              <a:t>end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smtClean="0">
                <a:solidFill>
                  <a:srgbClr val="003399"/>
                </a:solidFill>
                <a:latin typeface="Courier New" pitchFamily="49" charset="0"/>
                <a:cs typeface="Courier New" pitchFamily="49" charset="0"/>
              </a:rPr>
              <a:t>end</a:t>
            </a:r>
          </a:p>
          <a:p>
            <a:r>
              <a:rPr lang="en-US" sz="1400" dirty="0" smtClean="0">
                <a:solidFill>
                  <a:srgbClr val="003399"/>
                </a:solidFill>
                <a:latin typeface="Courier New" pitchFamily="49" charset="0"/>
                <a:cs typeface="Courier New" pitchFamily="49" charset="0"/>
              </a:rPr>
              <a:t>end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24400" y="1524000"/>
            <a:ext cx="4114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% example command-line usage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NumberResidentsCell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b.cell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cityNet.city.cells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(53);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b.value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% []: not yet evaluated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pop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b.Evaluate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b.value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% stored copy of evaluation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286000" y="1143000"/>
            <a:ext cx="2133600" cy="1752600"/>
            <a:chOff x="2819400" y="1752600"/>
            <a:chExt cx="3657600" cy="1752600"/>
          </a:xfrm>
        </p:grpSpPr>
        <p:sp>
          <p:nvSpPr>
            <p:cNvPr id="10" name="Rectangle 9"/>
            <p:cNvSpPr/>
            <p:nvPr/>
          </p:nvSpPr>
          <p:spPr>
            <a:xfrm>
              <a:off x="2819400" y="1752600"/>
              <a:ext cx="3657600" cy="381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</a:rPr>
                <a:t>NumberResidentsCell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819400" y="2133600"/>
              <a:ext cx="3657600" cy="762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1400" dirty="0" smtClean="0">
                  <a:solidFill>
                    <a:schemeClr val="tx1"/>
                  </a:solidFill>
                </a:rPr>
                <a:t>+ cell</a:t>
              </a:r>
            </a:p>
            <a:p>
              <a:endParaRPr lang="en-US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819400" y="2895600"/>
              <a:ext cx="3657600" cy="6096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1400" dirty="0" smtClean="0">
                  <a:solidFill>
                    <a:schemeClr val="tx1"/>
                  </a:solidFill>
                </a:rPr>
                <a:t>+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NumberResidentsCell</a:t>
              </a:r>
              <a:r>
                <a:rPr lang="en-US" sz="1400" dirty="0" smtClean="0">
                  <a:solidFill>
                    <a:schemeClr val="tx1"/>
                  </a:solidFill>
                </a:rPr>
                <a:t>()</a:t>
              </a:r>
            </a:p>
            <a:p>
              <a:r>
                <a:rPr lang="en-US" sz="1400" dirty="0" smtClean="0">
                  <a:solidFill>
                    <a:schemeClr val="tx1"/>
                  </a:solidFill>
                </a:rPr>
                <a:t>#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EvaluateImpl</a:t>
              </a:r>
              <a:r>
                <a:rPr lang="en-US" sz="1400" dirty="0" smtClean="0">
                  <a:solidFill>
                    <a:schemeClr val="tx1"/>
                  </a:solidFill>
                </a:rPr>
                <a:t>()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28600" y="19050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Extra Input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2286000" y="1524000"/>
            <a:ext cx="5334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Elbow Connector 15"/>
          <p:cNvCxnSpPr>
            <a:stCxn id="13" idx="0"/>
            <a:endCxn id="14" idx="2"/>
          </p:cNvCxnSpPr>
          <p:nvPr/>
        </p:nvCxnSpPr>
        <p:spPr>
          <a:xfrm rot="5400000" flipH="1" flipV="1">
            <a:off x="1447800" y="1066800"/>
            <a:ext cx="228600" cy="1447800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2362200" y="4295775"/>
            <a:ext cx="2438400" cy="228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619999" y="744319"/>
            <a:ext cx="1475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Assigns extra input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4" name="Shape 23"/>
          <p:cNvCxnSpPr>
            <a:stCxn id="23" idx="2"/>
          </p:cNvCxnSpPr>
          <p:nvPr/>
        </p:nvCxnSpPr>
        <p:spPr>
          <a:xfrm rot="5400000">
            <a:off x="7922255" y="1469397"/>
            <a:ext cx="514349" cy="35685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52400" y="4611469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Extra Check using Input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9" name="Elbow Connector 28"/>
          <p:cNvCxnSpPr>
            <a:stCxn id="28" idx="0"/>
            <a:endCxn id="22" idx="1"/>
          </p:cNvCxnSpPr>
          <p:nvPr/>
        </p:nvCxnSpPr>
        <p:spPr>
          <a:xfrm rot="5400000" flipH="1" flipV="1">
            <a:off x="1499503" y="3748772"/>
            <a:ext cx="201394" cy="1524000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3: Quickest Path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981200" y="838200"/>
            <a:ext cx="1981200" cy="1981200"/>
            <a:chOff x="2819400" y="1752600"/>
            <a:chExt cx="3657600" cy="1981200"/>
          </a:xfrm>
        </p:grpSpPr>
        <p:sp>
          <p:nvSpPr>
            <p:cNvPr id="4" name="Rectangle 3"/>
            <p:cNvSpPr/>
            <p:nvPr/>
          </p:nvSpPr>
          <p:spPr>
            <a:xfrm>
              <a:off x="2819400" y="1752600"/>
              <a:ext cx="3657600" cy="381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</a:rPr>
                <a:t>QuickestPath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2819400" y="2133600"/>
              <a:ext cx="3657600" cy="9144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1400" dirty="0" smtClean="0">
                  <a:solidFill>
                    <a:schemeClr val="tx1"/>
                  </a:solidFill>
                </a:rPr>
                <a:t>+ system</a:t>
              </a:r>
            </a:p>
            <a:p>
              <a:r>
                <a:rPr lang="en-US" sz="1400" dirty="0" smtClean="0">
                  <a:solidFill>
                    <a:schemeClr val="tx1"/>
                  </a:solidFill>
                </a:rPr>
                <a:t>+ origin</a:t>
              </a:r>
            </a:p>
            <a:p>
              <a:r>
                <a:rPr lang="en-US" sz="1400" dirty="0" smtClean="0">
                  <a:solidFill>
                    <a:schemeClr val="tx1"/>
                  </a:solidFill>
                </a:rPr>
                <a:t>+ destination</a:t>
              </a:r>
            </a:p>
            <a:p>
              <a:r>
                <a:rPr lang="en-US" sz="1400" dirty="0" smtClean="0">
                  <a:solidFill>
                    <a:schemeClr val="tx1"/>
                  </a:solidFill>
                </a:rPr>
                <a:t>+ path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819400" y="3048000"/>
              <a:ext cx="3657600" cy="685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228600" indent="-228600"/>
              <a:r>
                <a:rPr lang="en-US" sz="1400" dirty="0" smtClean="0">
                  <a:solidFill>
                    <a:schemeClr val="tx1"/>
                  </a:solidFill>
                </a:rPr>
                <a:t>+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QuickestPath</a:t>
              </a:r>
              <a:r>
                <a:rPr lang="en-US" sz="1400" dirty="0" smtClean="0">
                  <a:solidFill>
                    <a:schemeClr val="tx1"/>
                  </a:solidFill>
                </a:rPr>
                <a:t>(system, origin, destination)</a:t>
              </a:r>
            </a:p>
            <a:p>
              <a:pPr marL="228600" indent="-228600"/>
              <a:r>
                <a:rPr lang="en-US" sz="1400" dirty="0" smtClean="0">
                  <a:solidFill>
                    <a:schemeClr val="tx1"/>
                  </a:solidFill>
                </a:rPr>
                <a:t>#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EvaluateImpl</a:t>
              </a:r>
              <a:r>
                <a:rPr lang="en-US" sz="1400" dirty="0" smtClean="0">
                  <a:solidFill>
                    <a:schemeClr val="tx1"/>
                  </a:solidFill>
                </a:rPr>
                <a:t>(system)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676400" y="2819400"/>
            <a:ext cx="7315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3399"/>
                </a:solidFill>
                <a:latin typeface="Courier New" pitchFamily="49" charset="0"/>
                <a:cs typeface="Courier New" pitchFamily="49" charset="0"/>
              </a:rPr>
              <a:t>function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EvaluateImpl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obj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lengths = zeros(length(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obj.system.edges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),1);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smtClean="0">
                <a:solidFill>
                  <a:srgbClr val="003399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=1:length(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obj.system.edges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speed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obj.system.edges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GetEdgeTypeAttributeValue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'speed'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solidFill>
                  <a:srgbClr val="003399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~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isempty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(speed) &amp;&amp; speed &gt; 0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lengths(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obj.system.edges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GetEuclideanLength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()/speed;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solidFill>
                  <a:srgbClr val="003399"/>
                </a:solidFill>
                <a:latin typeface="Courier New" pitchFamily="49" charset="0"/>
                <a:cs typeface="Courier New" pitchFamily="49" charset="0"/>
              </a:rPr>
              <a:t>else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lengths(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smtClean="0">
                <a:solidFill>
                  <a:srgbClr val="003399"/>
                </a:solidFill>
                <a:latin typeface="Courier New" pitchFamily="49" charset="0"/>
                <a:cs typeface="Courier New" pitchFamily="49" charset="0"/>
              </a:rPr>
              <a:t>end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smtClean="0">
                <a:solidFill>
                  <a:srgbClr val="003399"/>
                </a:solidFill>
                <a:latin typeface="Courier New" pitchFamily="49" charset="0"/>
                <a:cs typeface="Courier New" pitchFamily="49" charset="0"/>
              </a:rPr>
              <a:t>end</a:t>
            </a:r>
          </a:p>
          <a:p>
            <a:r>
              <a:rPr lang="en-US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 % call to custom implementation of </a:t>
            </a:r>
            <a:r>
              <a:rPr lang="en-US" sz="14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Djikstra's</a:t>
            </a:r>
            <a:r>
              <a:rPr lang="en-US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algorithm </a:t>
            </a:r>
          </a:p>
          <a:p>
            <a:r>
              <a:rPr lang="en-US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solution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Djikstra.solve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obj.system.nodes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obj.system.edges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smtClean="0">
                <a:solidFill>
                  <a:srgbClr val="003399"/>
                </a:solidFill>
                <a:latin typeface="Courier New" pitchFamily="49" charset="0"/>
                <a:cs typeface="Courier New" pitchFamily="49" charset="0"/>
              </a:rPr>
              <a:t>...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 lengths,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obj.origin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obj.destination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obj.path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solution.path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solution.distance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dirty="0" smtClean="0">
                <a:solidFill>
                  <a:srgbClr val="003399"/>
                </a:solidFill>
                <a:latin typeface="Courier New" pitchFamily="49" charset="0"/>
                <a:cs typeface="Courier New" pitchFamily="49" charset="0"/>
              </a:rPr>
              <a:t>end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14800" y="1053405"/>
            <a:ext cx="5029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% example command-line usage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457200" indent="-4572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b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QuickestPath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cityNet.city.systems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(3), </a:t>
            </a:r>
            <a:r>
              <a:rPr lang="en-US" sz="1400" dirty="0" smtClean="0">
                <a:solidFill>
                  <a:srgbClr val="003399"/>
                </a:solidFill>
                <a:latin typeface="Courier New" pitchFamily="49" charset="0"/>
                <a:cs typeface="Courier New" pitchFamily="49" charset="0"/>
              </a:rPr>
              <a:t>...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[0.25,0.0,1],[1.3,2.1,1]);</a:t>
            </a:r>
          </a:p>
          <a:p>
            <a:pPr marL="457200" indent="-457200"/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time=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b.Evaluate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marL="457200" indent="-457200"/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b.value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% stored copy of evaluation</a:t>
            </a:r>
          </a:p>
          <a:p>
            <a:pPr marL="457200" indent="-457200"/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b.path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;  </a:t>
            </a:r>
            <a:r>
              <a:rPr lang="en-US" sz="14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% stored copy of path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1" y="10668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F0000"/>
                </a:solidFill>
              </a:rPr>
              <a:t>Extra Inputs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Elbow Connector 9"/>
          <p:cNvCxnSpPr>
            <a:stCxn id="9" idx="3"/>
            <a:endCxn id="11" idx="1"/>
          </p:cNvCxnSpPr>
          <p:nvPr/>
        </p:nvCxnSpPr>
        <p:spPr>
          <a:xfrm>
            <a:off x="1524001" y="1251466"/>
            <a:ext cx="457199" cy="348734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1981200" y="1295400"/>
            <a:ext cx="1066800" cy="609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981200" y="1905000"/>
            <a:ext cx="685800" cy="228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0" y="20690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F0000"/>
                </a:solidFill>
              </a:rPr>
              <a:t>Extra Output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5" name="Elbow Connector 14"/>
          <p:cNvCxnSpPr>
            <a:stCxn id="14" idx="3"/>
            <a:endCxn id="12" idx="1"/>
          </p:cNvCxnSpPr>
          <p:nvPr/>
        </p:nvCxnSpPr>
        <p:spPr>
          <a:xfrm flipV="1">
            <a:off x="1524000" y="2019300"/>
            <a:ext cx="457200" cy="234434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238997" y="115669"/>
            <a:ext cx="1475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Assigns extra inputs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0" name="Shape 23"/>
          <p:cNvCxnSpPr>
            <a:stCxn id="19" idx="2"/>
          </p:cNvCxnSpPr>
          <p:nvPr/>
        </p:nvCxnSpPr>
        <p:spPr>
          <a:xfrm rot="5400000">
            <a:off x="7541253" y="840747"/>
            <a:ext cx="514349" cy="35685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543800" y="2438400"/>
            <a:ext cx="1475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Access extra output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2" name="Shape 23"/>
          <p:cNvCxnSpPr>
            <a:stCxn id="21" idx="0"/>
          </p:cNvCxnSpPr>
          <p:nvPr/>
        </p:nvCxnSpPr>
        <p:spPr>
          <a:xfrm rot="16200000" flipV="1">
            <a:off x="7798429" y="1955172"/>
            <a:ext cx="152400" cy="814056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for Analysis Template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05000" y="960438"/>
            <a:ext cx="6934200" cy="5059362"/>
          </a:xfrm>
        </p:spPr>
        <p:txBody>
          <a:bodyPr/>
          <a:lstStyle/>
          <a:p>
            <a:r>
              <a:rPr lang="en-US" dirty="0" smtClean="0"/>
              <a:t>Agreement on common attribute names</a:t>
            </a:r>
          </a:p>
          <a:p>
            <a:pPr lvl="1"/>
            <a:r>
              <a:rPr lang="en-US" dirty="0" smtClean="0"/>
              <a:t>Node/edge properties can only be accessed by attribute name, thus there must be some agreement here</a:t>
            </a:r>
          </a:p>
          <a:p>
            <a:pPr lvl="2"/>
            <a:r>
              <a:rPr lang="en-US" dirty="0" smtClean="0"/>
              <a:t>Option 1: Can adopt common attribute names</a:t>
            </a:r>
          </a:p>
          <a:p>
            <a:pPr lvl="2"/>
            <a:r>
              <a:rPr lang="en-US" dirty="0" smtClean="0"/>
              <a:t>Option 2: Can rely on system-specific behaviors, e.g. </a:t>
            </a:r>
            <a:r>
              <a:rPr lang="en-US" dirty="0" err="1" smtClean="0"/>
              <a:t>TransportationSystemEnergyConsumption</a:t>
            </a:r>
            <a:endParaRPr lang="en-US" dirty="0" smtClean="0"/>
          </a:p>
          <a:p>
            <a:pPr lvl="1"/>
            <a:r>
              <a:rPr lang="en-US" dirty="0" smtClean="0"/>
              <a:t>Requires some iteration and testing to explore</a:t>
            </a:r>
          </a:p>
          <a:p>
            <a:r>
              <a:rPr lang="en-US" dirty="0" smtClean="0"/>
              <a:t>Circular dependencies between behaviors</a:t>
            </a:r>
          </a:p>
          <a:p>
            <a:pPr lvl="1"/>
            <a:r>
              <a:rPr lang="en-US" dirty="0" smtClean="0"/>
              <a:t>Example: Energy system needs transportation system’s energy consumption behavior for its energy production, transportation system needs energy system’s energy production behavior for energy consumption</a:t>
            </a:r>
          </a:p>
          <a:p>
            <a:pPr lvl="1"/>
            <a:r>
              <a:rPr lang="en-US" dirty="0" smtClean="0"/>
              <a:t>Caching and iteration until convergence may be required</a:t>
            </a:r>
          </a:p>
          <a:p>
            <a:r>
              <a:rPr lang="en-US" dirty="0" smtClean="0"/>
              <a:t>GUI / user friendly interface 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1295400"/>
            <a:ext cx="5715000" cy="421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Visualization Prototype – “City </a:t>
            </a:r>
            <a:r>
              <a:rPr lang="en-US" dirty="0" err="1" smtClean="0"/>
              <a:t>Viz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6600" y="1295400"/>
            <a:ext cx="5715000" cy="421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741459" y="5715000"/>
            <a:ext cx="2116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Generate/Clear Cells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9" name="Shape 8"/>
          <p:cNvCxnSpPr>
            <a:stCxn id="7" idx="1"/>
            <a:endCxn id="10" idx="2"/>
          </p:cNvCxnSpPr>
          <p:nvPr/>
        </p:nvCxnSpPr>
        <p:spPr>
          <a:xfrm rot="10800000">
            <a:off x="4419601" y="5486400"/>
            <a:ext cx="321859" cy="413266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810000" y="5029200"/>
            <a:ext cx="121920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600201" y="1524000"/>
            <a:ext cx="1676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Toggle Cell Region Visibility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429000" y="2438400"/>
            <a:ext cx="228600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hape 13"/>
          <p:cNvCxnSpPr>
            <a:stCxn id="12" idx="2"/>
            <a:endCxn id="13" idx="1"/>
          </p:cNvCxnSpPr>
          <p:nvPr/>
        </p:nvCxnSpPr>
        <p:spPr>
          <a:xfrm rot="16200000" flipH="1">
            <a:off x="2742516" y="1866215"/>
            <a:ext cx="382369" cy="990599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486400" y="2209800"/>
            <a:ext cx="3276600" cy="3200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257800" y="838200"/>
            <a:ext cx="2981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Display Cell Regions and Cells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1" name="Shape 20"/>
          <p:cNvCxnSpPr>
            <a:stCxn id="20" idx="2"/>
            <a:endCxn id="19" idx="0"/>
          </p:cNvCxnSpPr>
          <p:nvPr/>
        </p:nvCxnSpPr>
        <p:spPr>
          <a:xfrm rot="16200000" flipH="1">
            <a:off x="6435512" y="1520612"/>
            <a:ext cx="1002268" cy="376107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6600" y="1524000"/>
            <a:ext cx="5715000" cy="421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1524000"/>
            <a:ext cx="5715000" cy="421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Visualization Prototype – “System </a:t>
            </a:r>
            <a:r>
              <a:rPr lang="en-US" dirty="0" err="1" smtClean="0"/>
              <a:t>Viz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6600" y="1524000"/>
            <a:ext cx="5715000" cy="421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876800" y="5867400"/>
            <a:ext cx="2225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Generate/Clear Edges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" name="Shape 4"/>
          <p:cNvCxnSpPr>
            <a:stCxn id="4" idx="1"/>
            <a:endCxn id="6" idx="2"/>
          </p:cNvCxnSpPr>
          <p:nvPr/>
        </p:nvCxnSpPr>
        <p:spPr>
          <a:xfrm rot="10800000">
            <a:off x="4457702" y="5562600"/>
            <a:ext cx="419099" cy="489466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886201" y="5257800"/>
            <a:ext cx="1143000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886200" y="3886200"/>
            <a:ext cx="1143000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600200" y="34290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Generate/Clear Nodes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3" name="Shape 12"/>
          <p:cNvCxnSpPr>
            <a:stCxn id="12" idx="2"/>
            <a:endCxn id="10" idx="1"/>
          </p:cNvCxnSpPr>
          <p:nvPr/>
        </p:nvCxnSpPr>
        <p:spPr>
          <a:xfrm rot="16200000" flipH="1">
            <a:off x="3168938" y="3321337"/>
            <a:ext cx="24825" cy="1409700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429000" y="4267200"/>
            <a:ext cx="304800" cy="1066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600200" y="41910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Toggle Edge Region Visibility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21" name="Shape 20"/>
          <p:cNvCxnSpPr>
            <a:stCxn id="20" idx="2"/>
            <a:endCxn id="19" idx="1"/>
          </p:cNvCxnSpPr>
          <p:nvPr/>
        </p:nvCxnSpPr>
        <p:spPr>
          <a:xfrm rot="16200000" flipH="1">
            <a:off x="2940338" y="4311937"/>
            <a:ext cx="24825" cy="952500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429000" y="2895600"/>
            <a:ext cx="304800" cy="1066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600200" y="28194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Toggle Node Region Visibility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26" name="Shape 25"/>
          <p:cNvCxnSpPr>
            <a:stCxn id="25" idx="2"/>
            <a:endCxn id="24" idx="1"/>
          </p:cNvCxnSpPr>
          <p:nvPr/>
        </p:nvCxnSpPr>
        <p:spPr>
          <a:xfrm rot="16200000" flipH="1">
            <a:off x="2940338" y="2940337"/>
            <a:ext cx="24825" cy="952500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5638800" y="2743200"/>
            <a:ext cx="2971800" cy="2819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724400" y="762000"/>
            <a:ext cx="3442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Display Node Regions, Edge Regions, Cells, Nodes, and Edges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9" name="Shape 20"/>
          <p:cNvCxnSpPr>
            <a:stCxn id="28" idx="2"/>
            <a:endCxn id="27" idx="0"/>
          </p:cNvCxnSpPr>
          <p:nvPr/>
        </p:nvCxnSpPr>
        <p:spPr>
          <a:xfrm rot="16200000" flipH="1">
            <a:off x="6117796" y="1736295"/>
            <a:ext cx="1334869" cy="67894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090514MBSEMASDARPresentatio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090514MBSEMASDARPresentation</Template>
  <TotalTime>6196</TotalTime>
  <Words>702</Words>
  <Application>Microsoft Office PowerPoint</Application>
  <PresentationFormat>On-screen Show (4:3)</PresentationFormat>
  <Paragraphs>144</Paragraphs>
  <Slides>10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090514MBSEMASDARPresentation</vt:lpstr>
      <vt:lpstr>Analysis Template &amp; 2D Visualization</vt:lpstr>
      <vt:lpstr>Proposed Analysis Template</vt:lpstr>
      <vt:lpstr>Examples of Usage</vt:lpstr>
      <vt:lpstr>Example 1: Number Residents (City-wide)</vt:lpstr>
      <vt:lpstr>Example 2: Number Residents (Cell Specific)</vt:lpstr>
      <vt:lpstr>Example 3: Quickest Path</vt:lpstr>
      <vt:lpstr>Challenges for Analysis Template</vt:lpstr>
      <vt:lpstr>2D Visualization Prototype – “City Viz”</vt:lpstr>
      <vt:lpstr>2D Visualization Prototype – “System Viz”</vt:lpstr>
      <vt:lpstr>2D Visualization Notes</vt:lpstr>
    </vt:vector>
  </TitlesOfParts>
  <Company>Massachusetts Institute of Technology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Campus User</dc:creator>
  <cp:lastModifiedBy>Paul</cp:lastModifiedBy>
  <cp:revision>589</cp:revision>
  <dcterms:created xsi:type="dcterms:W3CDTF">2009-10-30T19:16:09Z</dcterms:created>
  <dcterms:modified xsi:type="dcterms:W3CDTF">2011-07-21T13:48:25Z</dcterms:modified>
</cp:coreProperties>
</file>